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26"/>
  </p:handoutMasterIdLst>
  <p:sldIdLst>
    <p:sldId id="256" r:id="rId2"/>
    <p:sldId id="287" r:id="rId3"/>
    <p:sldId id="286" r:id="rId4"/>
    <p:sldId id="277" r:id="rId5"/>
    <p:sldId id="259" r:id="rId6"/>
    <p:sldId id="281" r:id="rId7"/>
    <p:sldId id="278" r:id="rId8"/>
    <p:sldId id="260" r:id="rId9"/>
    <p:sldId id="261" r:id="rId10"/>
    <p:sldId id="268" r:id="rId11"/>
    <p:sldId id="269" r:id="rId12"/>
    <p:sldId id="270" r:id="rId13"/>
    <p:sldId id="271" r:id="rId14"/>
    <p:sldId id="282" r:id="rId15"/>
    <p:sldId id="279" r:id="rId16"/>
    <p:sldId id="273" r:id="rId17"/>
    <p:sldId id="274" r:id="rId18"/>
    <p:sldId id="285" r:id="rId19"/>
    <p:sldId id="275" r:id="rId20"/>
    <p:sldId id="276" r:id="rId21"/>
    <p:sldId id="283" r:id="rId22"/>
    <p:sldId id="280" r:id="rId23"/>
    <p:sldId id="284" r:id="rId24"/>
    <p:sldId id="289"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7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A6C871-0547-4A74-912F-D94B353A1AD2}" type="datetimeFigureOut">
              <a:rPr lang="tr-TR" smtClean="0"/>
              <a:pPr/>
              <a:t>30.09.2022</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51FBF1-B367-4087-9BC5-4C8412546ACB}" type="slidenum">
              <a:rPr lang="tr-TR" smtClean="0"/>
              <a:pPr/>
              <a:t>‹#›</a:t>
            </a:fld>
            <a:endParaRPr lang="tr-TR"/>
          </a:p>
        </p:txBody>
      </p:sp>
    </p:spTree>
    <p:extLst>
      <p:ext uri="{BB962C8B-B14F-4D97-AF65-F5344CB8AC3E}">
        <p14:creationId xmlns:p14="http://schemas.microsoft.com/office/powerpoint/2010/main" xmlns="" val="10379367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30.09.2022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30.09.2022</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smtClean="0">
                <a:solidFill>
                  <a:schemeClr val="accent2"/>
                </a:solidFill>
              </a:rPr>
              <a:t>TEST ÇÖZME TEKNİKLERİ</a:t>
            </a:r>
            <a:endParaRPr lang="tr-TR" dirty="0">
              <a:solidFill>
                <a:schemeClr val="accent2"/>
              </a:solidFill>
            </a:endParaRPr>
          </a:p>
        </p:txBody>
      </p:sp>
      <p:pic>
        <p:nvPicPr>
          <p:cNvPr id="13314" name="Picture 2" descr="C:\Users\Lenova\Desktop\k_01132436_kapa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983" y="-30556"/>
            <a:ext cx="9108504" cy="6957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001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91264" cy="483981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tr-TR" b="1" dirty="0" smtClean="0">
                <a:solidFill>
                  <a:schemeClr val="accent2"/>
                </a:solidFill>
              </a:rPr>
              <a:t>İlk </a:t>
            </a:r>
            <a:r>
              <a:rPr lang="tr-TR" b="1" dirty="0">
                <a:solidFill>
                  <a:schemeClr val="accent2"/>
                </a:solidFill>
              </a:rPr>
              <a:t>İşaretlediğiniz Seçeneği </a:t>
            </a:r>
            <a:r>
              <a:rPr lang="tr-TR" b="1" dirty="0" smtClean="0">
                <a:solidFill>
                  <a:schemeClr val="accent2"/>
                </a:solidFill>
              </a:rPr>
              <a:t>Değiştirmeyin</a:t>
            </a:r>
            <a:r>
              <a:rPr lang="tr-TR" b="1" dirty="0"/>
              <a:t> </a:t>
            </a:r>
            <a:endParaRPr lang="tr-TR" b="1" dirty="0" smtClean="0"/>
          </a:p>
          <a:p>
            <a:pPr marL="0" indent="0">
              <a:buNone/>
            </a:pPr>
            <a:r>
              <a:rPr lang="tr-TR" b="1" dirty="0" smtClean="0"/>
              <a:t>Testlerde </a:t>
            </a:r>
            <a:r>
              <a:rPr lang="tr-TR" b="1" dirty="0"/>
              <a:t>ve sınavlarda, seçeneklerden birisi güçlü çeldirici olması nedeniyle öğrenciler, genellikle 2 seçenek arasında kalırlar. İki seçenek arasında bir seçeneğe karar vermesine rağmen daha sonra ilk işaretlediği seçeneği değiştirerek diğer seçeneği seçer.  Genelde (% 70-80) ilk işaretlenen seçenek doğru çıkar. Bu nedenle ilk işaretlediğiniz seçeneği (eğer aklına yeni bir bilgi veya ipucu gelmediyse) değiştirmeyin.</a:t>
            </a:r>
          </a:p>
          <a:p>
            <a:endParaRPr lang="tr-TR" dirty="0"/>
          </a:p>
        </p:txBody>
      </p:sp>
    </p:spTree>
    <p:extLst>
      <p:ext uri="{BB962C8B-B14F-4D97-AF65-F5344CB8AC3E}">
        <p14:creationId xmlns:p14="http://schemas.microsoft.com/office/powerpoint/2010/main" xmlns="" val="72310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5338936" cy="527186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buNone/>
            </a:pPr>
            <a:r>
              <a:rPr lang="tr-TR" b="1" dirty="0" smtClean="0">
                <a:solidFill>
                  <a:schemeClr val="accent2"/>
                </a:solidFill>
              </a:rPr>
              <a:t>Turlama </a:t>
            </a:r>
            <a:r>
              <a:rPr lang="tr-TR" b="1" dirty="0">
                <a:solidFill>
                  <a:schemeClr val="accent2"/>
                </a:solidFill>
              </a:rPr>
              <a:t>Tekniğini </a:t>
            </a:r>
            <a:r>
              <a:rPr lang="tr-TR" b="1" dirty="0" smtClean="0">
                <a:solidFill>
                  <a:schemeClr val="accent2"/>
                </a:solidFill>
              </a:rPr>
              <a:t>Kullanın</a:t>
            </a:r>
          </a:p>
          <a:p>
            <a:pPr marL="0" indent="0">
              <a:buNone/>
            </a:pPr>
            <a:r>
              <a:rPr lang="tr-TR" b="1" dirty="0"/>
              <a:t> Öğrencilerin, sınavlarda yaşadığı en büyük problemlerden birisi de zamanı yetiştirememesidir.  Bu sorunun üstesinden gelmenin yolu, sınavlarda ve ders çalışırken zorlandığınız sorulara takılıp kalmamaktır. Zorlandığınız soruya çok fazla zaman harcamayın. O soruyu boş bırakıp işaret koyarak bir sonraki soruya geçin. Sınav sonunda zamanınız kalırsa boş bıraktığınız sorulara tekrar dönün. Unutmayın! Sınavda zaman kaybetmenizin nedeni yavaş okumanız değil; genellikle sorulara takılıp zaman kaybetmeniz ve bazı soruları birkaç defa okumak zorunda kalmanızdır.</a:t>
            </a:r>
          </a:p>
          <a:p>
            <a:endParaRPr lang="tr-TR" dirty="0"/>
          </a:p>
        </p:txBody>
      </p:sp>
      <p:pic>
        <p:nvPicPr>
          <p:cNvPr id="4098" name="Picture 2" descr="C:\Users\Lenova\Desktop\indir.jfif"/>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868144" y="1844824"/>
            <a:ext cx="3240360"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44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3688" y="1268760"/>
            <a:ext cx="6840760" cy="505584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tr-TR" b="1" dirty="0" smtClean="0">
                <a:solidFill>
                  <a:schemeClr val="accent2"/>
                </a:solidFill>
              </a:rPr>
              <a:t>Farklı </a:t>
            </a:r>
            <a:r>
              <a:rPr lang="tr-TR" b="1" dirty="0">
                <a:solidFill>
                  <a:schemeClr val="accent2"/>
                </a:solidFill>
              </a:rPr>
              <a:t>Zorluk Seviyelerinde Testler </a:t>
            </a:r>
            <a:r>
              <a:rPr lang="tr-TR" b="1" dirty="0" smtClean="0">
                <a:solidFill>
                  <a:schemeClr val="accent2"/>
                </a:solidFill>
              </a:rPr>
              <a:t>Çözün</a:t>
            </a:r>
            <a:r>
              <a:rPr lang="tr-TR" b="1" dirty="0"/>
              <a:t> </a:t>
            </a:r>
            <a:endParaRPr lang="tr-TR" b="1" dirty="0" smtClean="0"/>
          </a:p>
          <a:p>
            <a:pPr marL="0" indent="0">
              <a:buNone/>
            </a:pPr>
            <a:r>
              <a:rPr lang="tr-TR" b="1" dirty="0" smtClean="0"/>
              <a:t>Sürekli </a:t>
            </a:r>
            <a:r>
              <a:rPr lang="tr-TR" b="1" dirty="0"/>
              <a:t>olarak, kolay veya zor kaynaklardan çözmeyin. Sınavda kolay da, zor da sorular olacağı için farklı zorluk seviyelerinde sorular çözün</a:t>
            </a:r>
            <a:r>
              <a:rPr lang="tr-TR" b="1" dirty="0" smtClean="0"/>
              <a:t>.</a:t>
            </a:r>
          </a:p>
          <a:p>
            <a:pPr marL="0" indent="0">
              <a:buNone/>
            </a:pPr>
            <a:endParaRPr lang="tr-TR" b="1" dirty="0"/>
          </a:p>
          <a:p>
            <a:pPr marL="0" indent="0">
              <a:buNone/>
            </a:pPr>
            <a:r>
              <a:rPr lang="tr-TR" b="1" dirty="0" smtClean="0">
                <a:solidFill>
                  <a:schemeClr val="accent2"/>
                </a:solidFill>
              </a:rPr>
              <a:t>Kaleminizi Kullanın</a:t>
            </a:r>
            <a:r>
              <a:rPr lang="tr-TR" b="1" dirty="0">
                <a:solidFill>
                  <a:schemeClr val="accent1"/>
                </a:solidFill>
              </a:rPr>
              <a:t> </a:t>
            </a:r>
            <a:endParaRPr lang="tr-TR" b="1" dirty="0" smtClean="0">
              <a:solidFill>
                <a:schemeClr val="accent1"/>
              </a:solidFill>
            </a:endParaRPr>
          </a:p>
          <a:p>
            <a:pPr marL="0" indent="0">
              <a:buNone/>
            </a:pPr>
            <a:r>
              <a:rPr lang="tr-TR" b="1" dirty="0" smtClean="0"/>
              <a:t>İşlem </a:t>
            </a:r>
            <a:r>
              <a:rPr lang="tr-TR" b="1" dirty="0"/>
              <a:t>gerektiren sorularda kaleminizi kullanın. İşlemleri akıldan yapmanız hata yapma olasılığını artırır.</a:t>
            </a:r>
          </a:p>
          <a:p>
            <a:endParaRPr lang="tr-TR" dirty="0"/>
          </a:p>
        </p:txBody>
      </p:sp>
      <p:pic>
        <p:nvPicPr>
          <p:cNvPr id="5122" name="Picture 2" descr="C:\Users\Lenova\Desktop\000180721800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68760"/>
            <a:ext cx="1763688" cy="4968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840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4546848" cy="483981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tr-TR" b="1" dirty="0">
                <a:solidFill>
                  <a:schemeClr val="accent2"/>
                </a:solidFill>
              </a:rPr>
              <a:t>Farklı Kaynaklardan </a:t>
            </a:r>
            <a:r>
              <a:rPr lang="tr-TR" b="1" dirty="0" smtClean="0">
                <a:solidFill>
                  <a:schemeClr val="accent2"/>
                </a:solidFill>
              </a:rPr>
              <a:t>Çözün</a:t>
            </a:r>
          </a:p>
          <a:p>
            <a:pPr marL="0" indent="0">
              <a:buNone/>
            </a:pPr>
            <a:r>
              <a:rPr lang="tr-TR" b="1" dirty="0" smtClean="0"/>
              <a:t>Test </a:t>
            </a:r>
            <a:r>
              <a:rPr lang="tr-TR" b="1" dirty="0"/>
              <a:t>çözmenin amaçlarından birisi de, farklı soru tiplerinden soru çözmektir. Değişik soru tiplerinden sorular çözmeniz sınavlarda sürpriz sorularla karşılaşma ihtimalini azaltacaktır.</a:t>
            </a:r>
          </a:p>
          <a:p>
            <a:endParaRPr lang="tr-TR" dirty="0"/>
          </a:p>
        </p:txBody>
      </p:sp>
      <p:pic>
        <p:nvPicPr>
          <p:cNvPr id="4" name="Picture 3" descr="C:\Users\Lenova\Desktop\indir (1).jf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1484784"/>
            <a:ext cx="3528392" cy="4824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990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a:solidFill>
                  <a:schemeClr val="accent2"/>
                </a:solidFill>
              </a:rPr>
              <a:t>Önce Soruyu </a:t>
            </a:r>
            <a:r>
              <a:rPr lang="tr-TR" b="1" dirty="0" smtClean="0">
                <a:solidFill>
                  <a:schemeClr val="accent2"/>
                </a:solidFill>
              </a:rPr>
              <a:t>Okuyun</a:t>
            </a:r>
          </a:p>
          <a:p>
            <a:pPr marL="0" indent="0">
              <a:buNone/>
            </a:pPr>
            <a:r>
              <a:rPr lang="tr-TR" b="1" dirty="0" smtClean="0"/>
              <a:t>Paragraf </a:t>
            </a:r>
            <a:r>
              <a:rPr lang="tr-TR" b="1" dirty="0"/>
              <a:t>ve açıklaması olan sorularda, önce soruyu daha sonra paragraf ve açıklama metnini okuyun. Soruyu okumadan paragrafı okumanız durumunda, soruyu okuduktan soran paragrafı tekrar okumak zorunda kalırsınız ve bu zaman kaybına neden olur.</a:t>
            </a:r>
          </a:p>
          <a:p>
            <a:endParaRPr lang="tr-TR" dirty="0"/>
          </a:p>
        </p:txBody>
      </p:sp>
    </p:spTree>
    <p:extLst>
      <p:ext uri="{BB962C8B-B14F-4D97-AF65-F5344CB8AC3E}">
        <p14:creationId xmlns:p14="http://schemas.microsoft.com/office/powerpoint/2010/main" xmlns="" val="97657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00"/>
            <a:ext cx="8229600" cy="46958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smtClean="0">
                <a:solidFill>
                  <a:schemeClr val="accent2"/>
                </a:solidFill>
              </a:rPr>
              <a:t>Kolaydan </a:t>
            </a:r>
            <a:r>
              <a:rPr lang="tr-TR" b="1" dirty="0">
                <a:solidFill>
                  <a:schemeClr val="accent2"/>
                </a:solidFill>
              </a:rPr>
              <a:t>Zora </a:t>
            </a:r>
            <a:r>
              <a:rPr lang="tr-TR" b="1" dirty="0" smtClean="0">
                <a:solidFill>
                  <a:schemeClr val="accent2"/>
                </a:solidFill>
              </a:rPr>
              <a:t>Gidin</a:t>
            </a:r>
          </a:p>
          <a:p>
            <a:pPr marL="0" indent="0">
              <a:buNone/>
            </a:pPr>
            <a:r>
              <a:rPr lang="tr-TR" b="1" dirty="0" smtClean="0"/>
              <a:t>Yeni </a:t>
            </a:r>
            <a:r>
              <a:rPr lang="tr-TR" b="1" dirty="0"/>
              <a:t>öğrendiğiniz konularla ilgili, önce kolay sorulardan test çözmeye başlayın. Öğrendikçe zor testlere geçin</a:t>
            </a:r>
            <a:r>
              <a:rPr lang="tr-TR" b="1" dirty="0" smtClean="0"/>
              <a:t>.</a:t>
            </a:r>
          </a:p>
          <a:p>
            <a:endParaRPr lang="tr-TR" b="1" dirty="0" smtClean="0"/>
          </a:p>
          <a:p>
            <a:pPr marL="0" indent="0">
              <a:buNone/>
            </a:pPr>
            <a:r>
              <a:rPr lang="tr-TR" b="1" dirty="0" smtClean="0">
                <a:solidFill>
                  <a:schemeClr val="accent2"/>
                </a:solidFill>
              </a:rPr>
              <a:t>Tüm </a:t>
            </a:r>
            <a:r>
              <a:rPr lang="tr-TR" b="1" dirty="0">
                <a:solidFill>
                  <a:schemeClr val="accent2"/>
                </a:solidFill>
              </a:rPr>
              <a:t>Seçenekleri </a:t>
            </a:r>
            <a:r>
              <a:rPr lang="tr-TR" b="1" dirty="0" smtClean="0">
                <a:solidFill>
                  <a:schemeClr val="accent2"/>
                </a:solidFill>
              </a:rPr>
              <a:t>Okuyun</a:t>
            </a:r>
          </a:p>
          <a:p>
            <a:pPr marL="0" indent="0">
              <a:buNone/>
            </a:pPr>
            <a:r>
              <a:rPr lang="tr-TR" b="1" dirty="0" smtClean="0"/>
              <a:t>Tüm </a:t>
            </a:r>
            <a:r>
              <a:rPr lang="tr-TR" b="1" dirty="0"/>
              <a:t>seçenekleri okumadan soruyu cevaplamayın. Bazı sorular en doğru seçeneği bulmanızı ister.</a:t>
            </a:r>
          </a:p>
          <a:p>
            <a:endParaRPr lang="tr-TR" dirty="0"/>
          </a:p>
          <a:p>
            <a:endParaRPr lang="tr-TR" dirty="0"/>
          </a:p>
        </p:txBody>
      </p:sp>
    </p:spTree>
    <p:extLst>
      <p:ext uri="{BB962C8B-B14F-4D97-AF65-F5344CB8AC3E}">
        <p14:creationId xmlns:p14="http://schemas.microsoft.com/office/powerpoint/2010/main" xmlns="" val="86152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5338936" cy="4767808"/>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buNone/>
            </a:pPr>
            <a:r>
              <a:rPr lang="tr-TR" b="1" dirty="0" smtClean="0">
                <a:solidFill>
                  <a:schemeClr val="accent2"/>
                </a:solidFill>
              </a:rPr>
              <a:t>Çok </a:t>
            </a:r>
            <a:r>
              <a:rPr lang="tr-TR" b="1" dirty="0">
                <a:solidFill>
                  <a:schemeClr val="accent2"/>
                </a:solidFill>
              </a:rPr>
              <a:t>Hızlı </a:t>
            </a:r>
            <a:r>
              <a:rPr lang="tr-TR" b="1" dirty="0" smtClean="0">
                <a:solidFill>
                  <a:schemeClr val="accent2"/>
                </a:solidFill>
              </a:rPr>
              <a:t>Okumayın</a:t>
            </a:r>
            <a:r>
              <a:rPr lang="tr-TR" b="1" dirty="0">
                <a:solidFill>
                  <a:schemeClr val="accent2"/>
                </a:solidFill>
              </a:rPr>
              <a:t> </a:t>
            </a:r>
            <a:endParaRPr lang="tr-TR" b="1" dirty="0" smtClean="0">
              <a:solidFill>
                <a:schemeClr val="accent2"/>
              </a:solidFill>
            </a:endParaRPr>
          </a:p>
          <a:p>
            <a:pPr marL="0" indent="0">
              <a:buNone/>
            </a:pPr>
            <a:r>
              <a:rPr lang="tr-TR" b="1" dirty="0" smtClean="0"/>
              <a:t>Zamanı </a:t>
            </a:r>
            <a:r>
              <a:rPr lang="tr-TR" b="1" dirty="0"/>
              <a:t>yetiştirememe kaygısı ile soruları çok hızlı okumayın. Çok hızlı okumanız soruyu yanlış çözmenize ve soruyu tekrar okumak zorunda kalmanıza neden olabilir. Alışkın olduğunuz okuma hızınız neyse aynı şekilde okuyun.</a:t>
            </a:r>
          </a:p>
          <a:p>
            <a:pPr marL="0" indent="0">
              <a:buNone/>
            </a:pPr>
            <a:r>
              <a:rPr lang="tr-TR" b="1" dirty="0"/>
              <a:t>Fakat okuma hızınız çok yavaşsa hızlı okuma teknikleri ile ve bol bol kitap okuyarak okumanızı hızlandırın.</a:t>
            </a:r>
          </a:p>
        </p:txBody>
      </p:sp>
      <p:pic>
        <p:nvPicPr>
          <p:cNvPr id="10242" name="Picture 2" descr="C:\Users\Lenova\Desktop\103897749914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1" y="1628800"/>
            <a:ext cx="2952329" cy="3816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476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4114800" cy="483981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tr-TR" b="1" dirty="0" smtClean="0">
                <a:solidFill>
                  <a:schemeClr val="accent2"/>
                </a:solidFill>
              </a:rPr>
              <a:t>Mola Verin</a:t>
            </a:r>
            <a:r>
              <a:rPr lang="tr-TR" b="1" dirty="0">
                <a:solidFill>
                  <a:schemeClr val="accent2"/>
                </a:solidFill>
              </a:rPr>
              <a:t> </a:t>
            </a:r>
            <a:endParaRPr lang="tr-TR" b="1" dirty="0" smtClean="0">
              <a:solidFill>
                <a:schemeClr val="accent2"/>
              </a:solidFill>
            </a:endParaRPr>
          </a:p>
          <a:p>
            <a:pPr marL="0" indent="0">
              <a:buNone/>
            </a:pPr>
            <a:r>
              <a:rPr lang="tr-TR" b="1" dirty="0" smtClean="0"/>
              <a:t>Beynimiz </a:t>
            </a:r>
            <a:r>
              <a:rPr lang="tr-TR" b="1" dirty="0"/>
              <a:t>de diğer kaslarımız gibi belirli bir süre sonra yorulur ve verimi düşer. Bu nedenle mola vermeden çok uzun süre çalışmanız verimliliğinizi düşürecektir.  En fazla 45-50 dk. çalıştıktan sonra 10-15 dk. mola vermelisiniz. Beyninizin de dinlenmeye ihtiyacı olduğunu unutmayın.</a:t>
            </a:r>
          </a:p>
          <a:p>
            <a:endParaRPr lang="tr-TR" dirty="0"/>
          </a:p>
        </p:txBody>
      </p:sp>
      <p:sp>
        <p:nvSpPr>
          <p:cNvPr id="4" name="29 Yuvarlatılmış Dikdörtgen"/>
          <p:cNvSpPr/>
          <p:nvPr/>
        </p:nvSpPr>
        <p:spPr>
          <a:xfrm>
            <a:off x="4860032" y="1556792"/>
            <a:ext cx="3960440" cy="475252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Tree>
    <p:extLst>
      <p:ext uri="{BB962C8B-B14F-4D97-AF65-F5344CB8AC3E}">
        <p14:creationId xmlns:p14="http://schemas.microsoft.com/office/powerpoint/2010/main" xmlns="" val="24846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911824"/>
          </a:xfrm>
        </p:spPr>
        <p:style>
          <a:lnRef idx="1">
            <a:schemeClr val="accent2"/>
          </a:lnRef>
          <a:fillRef idx="2">
            <a:schemeClr val="accent2"/>
          </a:fillRef>
          <a:effectRef idx="1">
            <a:schemeClr val="accent2"/>
          </a:effectRef>
          <a:fontRef idx="minor">
            <a:schemeClr val="dk1"/>
          </a:fontRef>
        </p:style>
        <p:txBody>
          <a:bodyPr/>
          <a:lstStyle/>
          <a:p>
            <a:pPr marL="0" indent="0">
              <a:buNone/>
            </a:pPr>
            <a:endParaRPr lang="tr-TR" b="1" dirty="0" smtClean="0">
              <a:solidFill>
                <a:schemeClr val="accent2"/>
              </a:solidFill>
            </a:endParaRPr>
          </a:p>
          <a:p>
            <a:pPr marL="0" indent="0">
              <a:buNone/>
            </a:pPr>
            <a:r>
              <a:rPr lang="tr-TR" b="1" dirty="0" smtClean="0">
                <a:solidFill>
                  <a:schemeClr val="accent2"/>
                </a:solidFill>
              </a:rPr>
              <a:t>Kendinize </a:t>
            </a:r>
            <a:r>
              <a:rPr lang="tr-TR" b="1" dirty="0">
                <a:solidFill>
                  <a:schemeClr val="accent2"/>
                </a:solidFill>
              </a:rPr>
              <a:t>Aşırı </a:t>
            </a:r>
            <a:r>
              <a:rPr lang="tr-TR" b="1" dirty="0" smtClean="0">
                <a:solidFill>
                  <a:schemeClr val="accent2"/>
                </a:solidFill>
              </a:rPr>
              <a:t>Güvenmeyin</a:t>
            </a:r>
            <a:r>
              <a:rPr lang="tr-TR" b="1" dirty="0"/>
              <a:t> </a:t>
            </a:r>
            <a:endParaRPr lang="tr-TR" b="1" dirty="0" smtClean="0"/>
          </a:p>
          <a:p>
            <a:pPr marL="0" indent="0">
              <a:buNone/>
            </a:pPr>
            <a:r>
              <a:rPr lang="tr-TR" b="1" dirty="0" smtClean="0"/>
              <a:t>Kendinize </a:t>
            </a:r>
            <a:r>
              <a:rPr lang="tr-TR" b="1" dirty="0"/>
              <a:t>aşırı güvenmeniz de, güvenmemeniz de sakıncalıdır. Kendinize aşırı güvenmeniz soruları hafife almanıza neden olur ve sonucunda motivasyon ve dikkat problemleri yaşarsınız.</a:t>
            </a:r>
          </a:p>
          <a:p>
            <a:endParaRPr lang="tr-TR" dirty="0"/>
          </a:p>
        </p:txBody>
      </p:sp>
    </p:spTree>
    <p:extLst>
      <p:ext uri="{BB962C8B-B14F-4D97-AF65-F5344CB8AC3E}">
        <p14:creationId xmlns:p14="http://schemas.microsoft.com/office/powerpoint/2010/main" xmlns="" val="76443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4402832" cy="5271864"/>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0" indent="0">
              <a:buNone/>
            </a:pPr>
            <a:r>
              <a:rPr lang="tr-TR" b="1" dirty="0" smtClean="0">
                <a:solidFill>
                  <a:schemeClr val="accent2"/>
                </a:solidFill>
              </a:rPr>
              <a:t>Öğretmeninize Sorun</a:t>
            </a:r>
            <a:r>
              <a:rPr lang="tr-TR" b="1" dirty="0"/>
              <a:t> </a:t>
            </a:r>
          </a:p>
          <a:p>
            <a:pPr marL="0" indent="0">
              <a:buNone/>
            </a:pPr>
            <a:r>
              <a:rPr lang="tr-TR" b="1" dirty="0" smtClean="0"/>
              <a:t>Sınavlarda </a:t>
            </a:r>
            <a:r>
              <a:rPr lang="tr-TR" b="1" dirty="0"/>
              <a:t>ve test çözerken yapamadığınız soruları öğretmeninize sormalısınız. Testlerde, cevabını öğrenmediğiniz soru kalmasın</a:t>
            </a:r>
            <a:r>
              <a:rPr lang="tr-TR" b="1" dirty="0" smtClean="0"/>
              <a:t>.</a:t>
            </a:r>
          </a:p>
          <a:p>
            <a:endParaRPr lang="tr-TR" b="1" dirty="0"/>
          </a:p>
          <a:p>
            <a:pPr marL="0" indent="0">
              <a:buNone/>
            </a:pPr>
            <a:r>
              <a:rPr lang="tr-TR" b="1" dirty="0" smtClean="0">
                <a:solidFill>
                  <a:schemeClr val="accent2"/>
                </a:solidFill>
              </a:rPr>
              <a:t>Kaygılandığınızda</a:t>
            </a:r>
            <a:r>
              <a:rPr lang="tr-TR" b="1" dirty="0">
                <a:solidFill>
                  <a:schemeClr val="accent2"/>
                </a:solidFill>
              </a:rPr>
              <a:t>;  Olumlu Düşünün, Derin Nefes </a:t>
            </a:r>
            <a:r>
              <a:rPr lang="tr-TR" b="1" dirty="0" smtClean="0">
                <a:solidFill>
                  <a:schemeClr val="accent2"/>
                </a:solidFill>
              </a:rPr>
              <a:t>Alın</a:t>
            </a:r>
            <a:r>
              <a:rPr lang="tr-TR" b="1" dirty="0"/>
              <a:t> </a:t>
            </a:r>
            <a:endParaRPr lang="tr-TR" b="1" dirty="0" smtClean="0"/>
          </a:p>
          <a:p>
            <a:pPr marL="0" indent="0">
              <a:buNone/>
            </a:pPr>
            <a:r>
              <a:rPr lang="tr-TR" b="1" dirty="0" smtClean="0"/>
              <a:t>Sınav </a:t>
            </a:r>
            <a:r>
              <a:rPr lang="tr-TR" b="1" dirty="0"/>
              <a:t>başlayana kadar biraz heyecanınızın olması normaldir. Sınavda önce sizi rahatlatacak olumlu iç konuşmalar yapın. Sınav anında, kaygınızın arttığını hissettiğinizde ve yorulduğunuzda kısa molalar(20-30 sn.) verin. Sınav kaygısı yaşıyorsanız, okul rehberlik öğretmeninizden yardım alın.</a:t>
            </a:r>
          </a:p>
          <a:p>
            <a:endParaRPr lang="tr-TR" dirty="0"/>
          </a:p>
        </p:txBody>
      </p:sp>
      <p:pic>
        <p:nvPicPr>
          <p:cNvPr id="11266" name="Picture 2" descr="C:\Users\Lenova\Desktop\unnamed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35106" y="1052736"/>
            <a:ext cx="3425326"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C:\Users\Lenova\Desktop\Sınav-Kaygısı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6274" y="3645024"/>
            <a:ext cx="3395690"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23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40768"/>
            <a:ext cx="8229600" cy="864096"/>
          </a:xfrm>
        </p:spPr>
        <p:txBody>
          <a:bodyPr>
            <a:normAutofit fontScale="90000"/>
          </a:bodyPr>
          <a:lstStyle/>
          <a:p>
            <a:r>
              <a:rPr lang="tr-TR" sz="5400" b="1" dirty="0" smtClean="0">
                <a:solidFill>
                  <a:srgbClr val="0070C0"/>
                </a:solidFill>
              </a:rPr>
              <a:t/>
            </a:r>
            <a:br>
              <a:rPr lang="tr-TR" sz="5400" b="1" dirty="0" smtClean="0">
                <a:solidFill>
                  <a:srgbClr val="0070C0"/>
                </a:solidFill>
              </a:rPr>
            </a:br>
            <a:r>
              <a:rPr lang="tr-TR" sz="5400" b="1" dirty="0">
                <a:solidFill>
                  <a:srgbClr val="0070C0"/>
                </a:solidFill>
              </a:rPr>
              <a:t/>
            </a:r>
            <a:br>
              <a:rPr lang="tr-TR" sz="5400" b="1" dirty="0">
                <a:solidFill>
                  <a:srgbClr val="0070C0"/>
                </a:solidFill>
              </a:rPr>
            </a:br>
            <a:r>
              <a:rPr lang="tr-TR" sz="5400" b="1" dirty="0" smtClean="0">
                <a:solidFill>
                  <a:srgbClr val="0070C0"/>
                </a:solidFill>
              </a:rPr>
              <a:t/>
            </a:r>
            <a:br>
              <a:rPr lang="tr-TR" sz="5400" b="1" dirty="0" smtClean="0">
                <a:solidFill>
                  <a:srgbClr val="0070C0"/>
                </a:solidFill>
              </a:rPr>
            </a:br>
            <a:r>
              <a:rPr lang="tr-TR" sz="5400" b="1" dirty="0">
                <a:solidFill>
                  <a:srgbClr val="0070C0"/>
                </a:solidFill>
              </a:rPr>
              <a:t/>
            </a:r>
            <a:br>
              <a:rPr lang="tr-TR" sz="5400" b="1" dirty="0">
                <a:solidFill>
                  <a:srgbClr val="0070C0"/>
                </a:solidFill>
              </a:rPr>
            </a:br>
            <a:r>
              <a:rPr lang="tr-TR" sz="5400" b="1" dirty="0" smtClean="0">
                <a:solidFill>
                  <a:srgbClr val="0070C0"/>
                </a:solidFill>
              </a:rPr>
              <a:t/>
            </a:r>
            <a:br>
              <a:rPr lang="tr-TR" sz="5400" b="1" dirty="0" smtClean="0">
                <a:solidFill>
                  <a:srgbClr val="0070C0"/>
                </a:solidFill>
              </a:rPr>
            </a:br>
            <a:r>
              <a:rPr lang="tr-TR" sz="5400" b="1" dirty="0">
                <a:solidFill>
                  <a:srgbClr val="0070C0"/>
                </a:solidFill>
              </a:rPr>
              <a:t/>
            </a:r>
            <a:br>
              <a:rPr lang="tr-TR" sz="5400" b="1" dirty="0">
                <a:solidFill>
                  <a:srgbClr val="0070C0"/>
                </a:solidFill>
              </a:rPr>
            </a:br>
            <a:r>
              <a:rPr lang="tr-TR" sz="5400" b="1" dirty="0" smtClean="0">
                <a:solidFill>
                  <a:srgbClr val="0070C0"/>
                </a:solidFill>
              </a:rPr>
              <a:t/>
            </a:r>
            <a:br>
              <a:rPr lang="tr-TR" sz="5400" b="1" dirty="0" smtClean="0">
                <a:solidFill>
                  <a:srgbClr val="0070C0"/>
                </a:solidFill>
              </a:rPr>
            </a:br>
            <a:r>
              <a:rPr lang="tr-TR" sz="5400" b="1" dirty="0">
                <a:solidFill>
                  <a:srgbClr val="0070C0"/>
                </a:solidFill>
              </a:rPr>
              <a:t/>
            </a:r>
            <a:br>
              <a:rPr lang="tr-TR" sz="5400" b="1" dirty="0">
                <a:solidFill>
                  <a:srgbClr val="0070C0"/>
                </a:solidFill>
              </a:rPr>
            </a:br>
            <a:r>
              <a:rPr lang="tr-TR" sz="5400" b="1" dirty="0" smtClean="0">
                <a:solidFill>
                  <a:srgbClr val="0070C0"/>
                </a:solidFill>
              </a:rPr>
              <a:t/>
            </a:r>
            <a:br>
              <a:rPr lang="tr-TR" sz="5400" b="1" dirty="0" smtClean="0">
                <a:solidFill>
                  <a:srgbClr val="0070C0"/>
                </a:solidFill>
              </a:rPr>
            </a:br>
            <a:r>
              <a:rPr lang="tr-TR" sz="5400" b="1" dirty="0" smtClean="0">
                <a:solidFill>
                  <a:schemeClr val="accent2"/>
                </a:solidFill>
              </a:rPr>
              <a:t>Etkili </a:t>
            </a:r>
            <a:r>
              <a:rPr lang="tr-TR" sz="5400" b="1" dirty="0">
                <a:solidFill>
                  <a:schemeClr val="accent2"/>
                </a:solidFill>
              </a:rPr>
              <a:t>Test Çözme Teknikleri</a:t>
            </a:r>
            <a:r>
              <a:rPr lang="tr-TR" sz="5400" dirty="0">
                <a:solidFill>
                  <a:srgbClr val="0070C0"/>
                </a:solidFill>
              </a:rPr>
              <a:t/>
            </a:r>
            <a:br>
              <a:rPr lang="tr-TR" sz="5400" dirty="0">
                <a:solidFill>
                  <a:srgbClr val="0070C0"/>
                </a:solidFill>
              </a:rPr>
            </a:br>
            <a:endParaRPr lang="tr-TR" dirty="0"/>
          </a:p>
        </p:txBody>
      </p:sp>
      <p:sp>
        <p:nvSpPr>
          <p:cNvPr id="3" name="İçerik Yer Tutucusu 2"/>
          <p:cNvSpPr>
            <a:spLocks noGrp="1"/>
          </p:cNvSpPr>
          <p:nvPr>
            <p:ph idx="1"/>
          </p:nvPr>
        </p:nvSpPr>
        <p:spPr>
          <a:xfrm>
            <a:off x="457200" y="1916832"/>
            <a:ext cx="8075240" cy="4407768"/>
          </a:xfrm>
        </p:spPr>
        <p:style>
          <a:lnRef idx="1">
            <a:schemeClr val="accent2"/>
          </a:lnRef>
          <a:fillRef idx="2">
            <a:schemeClr val="accent2"/>
          </a:fillRef>
          <a:effectRef idx="1">
            <a:schemeClr val="accent2"/>
          </a:effectRef>
          <a:fontRef idx="minor">
            <a:schemeClr val="dk1"/>
          </a:fontRef>
        </p:style>
        <p:txBody>
          <a:bodyPr/>
          <a:lstStyle/>
          <a:p>
            <a:r>
              <a:rPr lang="tr-TR" dirty="0"/>
              <a:t>Sevgili Öğrenciler, sınavlarda başarılı olmak için verimli çalışmak çok önemlidir.  Çalışmanın en önemli kısmını da test çözmek oluşturur. Etkili test çözmek, sınavlarda başarılı olmanız için önemli bir etkendir. Etkili ve doğru test çözme tekniklerini sınavlarda uygulayabilmeniz için, öncelikle evde ders çalışırken uygulamalısınız ki alışkanlık kazanabilesiniz. Sizlere, gerek ders çalışırken, gerekse sınavlarda başarınıza katkı sağlayacak hususları hatırlatmak istiyorum. Bunlar;</a:t>
            </a:r>
          </a:p>
          <a:p>
            <a:endParaRPr lang="tr-TR" dirty="0"/>
          </a:p>
        </p:txBody>
      </p:sp>
    </p:spTree>
    <p:extLst>
      <p:ext uri="{BB962C8B-B14F-4D97-AF65-F5344CB8AC3E}">
        <p14:creationId xmlns:p14="http://schemas.microsoft.com/office/powerpoint/2010/main" xmlns="" val="139323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8229600" cy="4767808"/>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lang="tr-TR" b="1" dirty="0" smtClean="0">
              <a:solidFill>
                <a:schemeClr val="accent2"/>
              </a:solidFill>
            </a:endParaRPr>
          </a:p>
          <a:p>
            <a:pPr marL="0" indent="0">
              <a:buNone/>
            </a:pPr>
            <a:r>
              <a:rPr lang="tr-TR" b="1" dirty="0" smtClean="0">
                <a:solidFill>
                  <a:schemeClr val="accent2"/>
                </a:solidFill>
              </a:rPr>
              <a:t>Bilemediğiniz </a:t>
            </a:r>
            <a:r>
              <a:rPr lang="tr-TR" b="1" dirty="0">
                <a:solidFill>
                  <a:schemeClr val="accent2"/>
                </a:solidFill>
              </a:rPr>
              <a:t>Soruları Boş </a:t>
            </a:r>
            <a:r>
              <a:rPr lang="tr-TR" b="1" dirty="0" smtClean="0">
                <a:solidFill>
                  <a:schemeClr val="accent2"/>
                </a:solidFill>
              </a:rPr>
              <a:t>Bırakın</a:t>
            </a:r>
            <a:r>
              <a:rPr lang="tr-TR" b="1" dirty="0">
                <a:solidFill>
                  <a:schemeClr val="accent2"/>
                </a:solidFill>
              </a:rPr>
              <a:t> </a:t>
            </a:r>
            <a:endParaRPr lang="tr-TR" b="1" dirty="0" smtClean="0">
              <a:solidFill>
                <a:schemeClr val="accent2"/>
              </a:solidFill>
            </a:endParaRPr>
          </a:p>
          <a:p>
            <a:pPr marL="0" indent="0">
              <a:buNone/>
            </a:pPr>
            <a:r>
              <a:rPr lang="tr-TR" b="1" dirty="0" smtClean="0"/>
              <a:t>Merkezi </a:t>
            </a:r>
            <a:r>
              <a:rPr lang="tr-TR" b="1" dirty="0"/>
              <a:t>sınavlarda ve deneme sınavlarında yanlış cevaplar doğru cevabı götürdüğü için, bilemediğiniz soruları boş bırakın. İki seçenek arasında kaldığınızda birini seçebilirsiniz.</a:t>
            </a:r>
          </a:p>
          <a:p>
            <a:endParaRPr lang="tr-TR" dirty="0"/>
          </a:p>
        </p:txBody>
      </p:sp>
    </p:spTree>
    <p:extLst>
      <p:ext uri="{BB962C8B-B14F-4D97-AF65-F5344CB8AC3E}">
        <p14:creationId xmlns:p14="http://schemas.microsoft.com/office/powerpoint/2010/main" xmlns="" val="108879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4906888" cy="4911824"/>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a:solidFill>
                  <a:schemeClr val="accent2"/>
                </a:solidFill>
              </a:rPr>
              <a:t>Kodlamayı Sınav Sonuna </a:t>
            </a:r>
            <a:r>
              <a:rPr lang="tr-TR" b="1" dirty="0" smtClean="0">
                <a:solidFill>
                  <a:schemeClr val="accent2"/>
                </a:solidFill>
              </a:rPr>
              <a:t>Bırakmayın</a:t>
            </a:r>
          </a:p>
          <a:p>
            <a:pPr marL="0" indent="0">
              <a:buNone/>
            </a:pPr>
            <a:r>
              <a:rPr lang="tr-TR" b="1" dirty="0" smtClean="0"/>
              <a:t>Cevapları </a:t>
            </a:r>
            <a:r>
              <a:rPr lang="tr-TR" b="1" dirty="0"/>
              <a:t>kodlamayı sınav sonuna bırakmayın. Her sorudan sonra veya sayfa sayfa kodlayın. En ideal olanı her sayfadan sonra kodlamanızdır.</a:t>
            </a:r>
          </a:p>
          <a:p>
            <a:endParaRPr lang="tr-TR" dirty="0"/>
          </a:p>
        </p:txBody>
      </p:sp>
      <p:pic>
        <p:nvPicPr>
          <p:cNvPr id="7170" name="Picture 2" descr="C:\Users\Lenova\Desktop\58bcf1ed88952omle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2830" y="1412776"/>
            <a:ext cx="2875693" cy="4896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069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00"/>
            <a:ext cx="8229600" cy="46958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smtClean="0">
                <a:solidFill>
                  <a:schemeClr val="accent2"/>
                </a:solidFill>
              </a:rPr>
              <a:t>Kontrol</a:t>
            </a:r>
            <a:r>
              <a:rPr lang="tr-TR" b="1" dirty="0">
                <a:solidFill>
                  <a:schemeClr val="accent2"/>
                </a:solidFill>
              </a:rPr>
              <a:t>  </a:t>
            </a:r>
            <a:r>
              <a:rPr lang="tr-TR" b="1" dirty="0" smtClean="0">
                <a:solidFill>
                  <a:schemeClr val="accent2"/>
                </a:solidFill>
              </a:rPr>
              <a:t>Edin</a:t>
            </a:r>
            <a:r>
              <a:rPr lang="tr-TR" b="1" dirty="0"/>
              <a:t> </a:t>
            </a:r>
            <a:endParaRPr lang="tr-TR" b="1" dirty="0" smtClean="0"/>
          </a:p>
          <a:p>
            <a:pPr marL="0" indent="0">
              <a:buNone/>
            </a:pPr>
            <a:r>
              <a:rPr lang="tr-TR" b="1" dirty="0" smtClean="0"/>
              <a:t>Sınav</a:t>
            </a:r>
            <a:r>
              <a:rPr lang="tr-TR" b="1" dirty="0"/>
              <a:t>  sonunda sınav evraklarını teslim etmeden önce;</a:t>
            </a:r>
          </a:p>
          <a:p>
            <a:pPr marL="0" indent="0">
              <a:buNone/>
            </a:pPr>
            <a:r>
              <a:rPr lang="tr-TR" b="1" dirty="0"/>
              <a:t>–Kitapçık türü ve diğer kodlaman gereken bölümleri kodlayıp kodlamadığını,</a:t>
            </a:r>
          </a:p>
          <a:p>
            <a:pPr marL="0" indent="0">
              <a:buNone/>
            </a:pPr>
            <a:r>
              <a:rPr lang="tr-TR" b="1" dirty="0"/>
              <a:t>-Boş bıraktığınız soruları,</a:t>
            </a:r>
          </a:p>
          <a:p>
            <a:pPr marL="0" indent="0">
              <a:buNone/>
            </a:pPr>
            <a:r>
              <a:rPr lang="tr-TR" b="1" dirty="0"/>
              <a:t>-Cevaplarını doğru şekilde kodladığınızı kontrol edin.</a:t>
            </a:r>
          </a:p>
        </p:txBody>
      </p:sp>
    </p:spTree>
    <p:extLst>
      <p:ext uri="{BB962C8B-B14F-4D97-AF65-F5344CB8AC3E}">
        <p14:creationId xmlns:p14="http://schemas.microsoft.com/office/powerpoint/2010/main" xmlns="" val="316854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484784"/>
            <a:ext cx="8928992" cy="5184576"/>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buNone/>
            </a:pPr>
            <a:r>
              <a:rPr lang="tr-TR" sz="6000" b="1" dirty="0" smtClean="0">
                <a:solidFill>
                  <a:schemeClr val="bg2">
                    <a:lumMod val="10000"/>
                  </a:schemeClr>
                </a:solidFill>
              </a:rPr>
              <a:t>BENİ DİNLEDİĞİNİZ İÇİN TEŞEKKÜR EDERİM</a:t>
            </a:r>
          </a:p>
          <a:p>
            <a:pPr marL="0" indent="0" algn="ctr">
              <a:buNone/>
            </a:pPr>
            <a:r>
              <a:rPr lang="tr-TR" sz="6000" b="1" dirty="0" smtClean="0">
                <a:solidFill>
                  <a:schemeClr val="bg2">
                    <a:lumMod val="10000"/>
                  </a:schemeClr>
                </a:solidFill>
              </a:rPr>
              <a:t>ADANA İL MİLLİ EĞİTİM MÜDÜRLÜĞÜ</a:t>
            </a:r>
            <a:endParaRPr lang="tr-TR" sz="6000" b="1" dirty="0">
              <a:solidFill>
                <a:schemeClr val="bg2">
                  <a:lumMod val="10000"/>
                </a:schemeClr>
              </a:solidFill>
            </a:endParaRPr>
          </a:p>
        </p:txBody>
      </p:sp>
    </p:spTree>
    <p:extLst>
      <p:ext uri="{BB962C8B-B14F-4D97-AF65-F5344CB8AC3E}">
        <p14:creationId xmlns:p14="http://schemas.microsoft.com/office/powerpoint/2010/main" xmlns="" val="300164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lgn="ctr">
              <a:buNone/>
            </a:pPr>
            <a:endParaRPr lang="tr-TR" sz="4400" b="1" dirty="0" smtClean="0">
              <a:solidFill>
                <a:schemeClr val="tx1"/>
              </a:solidFill>
            </a:endParaRPr>
          </a:p>
          <a:p>
            <a:pPr marL="0" indent="0" algn="ctr">
              <a:buNone/>
            </a:pPr>
            <a:endParaRPr lang="tr-TR" sz="4400" b="1" dirty="0">
              <a:solidFill>
                <a:schemeClr val="tx1"/>
              </a:solidFill>
            </a:endParaRPr>
          </a:p>
          <a:p>
            <a:pPr marL="0" indent="0" algn="ctr">
              <a:buNone/>
            </a:pPr>
            <a:endParaRPr lang="tr-TR" sz="4400" b="1" dirty="0" smtClean="0">
              <a:solidFill>
                <a:schemeClr val="tx1"/>
              </a:solidFill>
            </a:endParaRPr>
          </a:p>
          <a:p>
            <a:pPr marL="0" indent="0" algn="ctr">
              <a:buNone/>
            </a:pPr>
            <a:r>
              <a:rPr lang="tr-TR" sz="4400" b="1" dirty="0" smtClean="0">
                <a:solidFill>
                  <a:srgbClr val="C00000"/>
                </a:solidFill>
              </a:rPr>
              <a:t>ADANA İL MİLLİ EĞİTİM </a:t>
            </a:r>
          </a:p>
          <a:p>
            <a:pPr marL="0" indent="0" algn="ctr">
              <a:buNone/>
            </a:pPr>
            <a:r>
              <a:rPr lang="tr-TR" sz="4400" b="1" dirty="0" smtClean="0">
                <a:solidFill>
                  <a:srgbClr val="C00000"/>
                </a:solidFill>
              </a:rPr>
              <a:t>MÜDÜRLÜĞÜ</a:t>
            </a:r>
          </a:p>
          <a:p>
            <a:pPr marL="0" indent="0" algn="ctr">
              <a:buNone/>
            </a:pPr>
            <a:endParaRPr lang="tr-TR" sz="4400" b="1" dirty="0">
              <a:solidFill>
                <a:schemeClr val="tx1"/>
              </a:solidFill>
            </a:endParaRPr>
          </a:p>
          <a:p>
            <a:pPr marL="0" indent="0" algn="ctr">
              <a:buNone/>
            </a:pPr>
            <a:r>
              <a:rPr lang="tr-TR" sz="4400" b="1" dirty="0" smtClean="0">
                <a:solidFill>
                  <a:schemeClr val="tx1"/>
                </a:solidFill>
              </a:rPr>
              <a:t>BENİ DİNLEDİĞİNİZ İÇİN TEŞEKKÜRLER</a:t>
            </a:r>
          </a:p>
          <a:p>
            <a:pPr marL="0" indent="0" algn="ctr">
              <a:buNone/>
            </a:pPr>
            <a:endParaRPr lang="tr-TR" sz="4400" b="1" dirty="0" smtClean="0">
              <a:solidFill>
                <a:schemeClr val="tx1"/>
              </a:solidFill>
            </a:endParaRPr>
          </a:p>
        </p:txBody>
      </p:sp>
      <p:pic>
        <p:nvPicPr>
          <p:cNvPr id="4" name="Picture 2" descr="imag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840" y="1306124"/>
            <a:ext cx="2448272" cy="19442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663300"/>
                </a:solidFill>
                <a:miter lim="800000"/>
                <a:headEnd/>
                <a:tailEnd/>
              </a14:hiddenLine>
            </a:ext>
            <a:ext uri="{AF507438-7753-43E0-B8FC-AC1667EBCBE1}">
              <a14:hiddenEffects xmlns:a14="http://schemas.microsoft.com/office/drawing/2010/main" xmlns="">
                <a:effectLst>
                  <a:outerShdw dist="35921" dir="2700000" algn="ctr" rotWithShape="0">
                    <a:srgbClr val="E0D6CC"/>
                  </a:outerShdw>
                </a:effectLst>
              </a14:hiddenEffects>
            </a:ext>
          </a:extLst>
        </p:spPr>
      </p:pic>
    </p:spTree>
    <p:extLst>
      <p:ext uri="{BB962C8B-B14F-4D97-AF65-F5344CB8AC3E}">
        <p14:creationId xmlns:p14="http://schemas.microsoft.com/office/powerpoint/2010/main" xmlns="" val="9220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96752"/>
            <a:ext cx="8229600" cy="650336"/>
          </a:xfrm>
        </p:spPr>
        <p:txBody>
          <a:bodyPr>
            <a:normAutofit fontScale="90000"/>
          </a:bodyPr>
          <a:lstStyle/>
          <a:p>
            <a:r>
              <a:rPr lang="tr-TR" b="1" dirty="0">
                <a:solidFill>
                  <a:schemeClr val="accent2"/>
                </a:solidFill>
              </a:rPr>
              <a:t/>
            </a:r>
            <a:br>
              <a:rPr lang="tr-TR" b="1" dirty="0">
                <a:solidFill>
                  <a:schemeClr val="accent2"/>
                </a:solidFill>
              </a:rPr>
            </a:br>
            <a:r>
              <a:rPr lang="tr-TR" b="1" dirty="0" smtClean="0">
                <a:solidFill>
                  <a:schemeClr val="accent2"/>
                </a:solidFill>
              </a:rPr>
              <a:t/>
            </a:r>
            <a:br>
              <a:rPr lang="tr-TR" b="1" dirty="0" smtClean="0">
                <a:solidFill>
                  <a:schemeClr val="accent2"/>
                </a:solidFill>
              </a:rPr>
            </a:br>
            <a:r>
              <a:rPr lang="tr-TR" b="1" dirty="0">
                <a:solidFill>
                  <a:schemeClr val="accent2"/>
                </a:solidFill>
              </a:rPr>
              <a:t/>
            </a:r>
            <a:br>
              <a:rPr lang="tr-TR" b="1" dirty="0">
                <a:solidFill>
                  <a:schemeClr val="accent2"/>
                </a:solidFill>
              </a:rPr>
            </a:br>
            <a:r>
              <a:rPr lang="tr-TR" b="1" dirty="0" smtClean="0">
                <a:solidFill>
                  <a:schemeClr val="accent2"/>
                </a:solidFill>
              </a:rPr>
              <a:t/>
            </a:r>
            <a:br>
              <a:rPr lang="tr-TR" b="1" dirty="0" smtClean="0">
                <a:solidFill>
                  <a:schemeClr val="accent2"/>
                </a:solidFill>
              </a:rPr>
            </a:br>
            <a:r>
              <a:rPr lang="tr-TR" b="1" dirty="0">
                <a:solidFill>
                  <a:schemeClr val="accent2"/>
                </a:solidFill>
              </a:rPr>
              <a:t/>
            </a:r>
            <a:br>
              <a:rPr lang="tr-TR" b="1" dirty="0">
                <a:solidFill>
                  <a:schemeClr val="accent2"/>
                </a:solidFill>
              </a:rPr>
            </a:br>
            <a:r>
              <a:rPr lang="tr-TR" b="1" dirty="0" smtClean="0">
                <a:solidFill>
                  <a:schemeClr val="accent2"/>
                </a:solidFill>
              </a:rPr>
              <a:t/>
            </a:r>
            <a:br>
              <a:rPr lang="tr-TR" b="1" dirty="0" smtClean="0">
                <a:solidFill>
                  <a:schemeClr val="accent2"/>
                </a:solidFill>
              </a:rPr>
            </a:br>
            <a:r>
              <a:rPr lang="tr-TR" b="1" dirty="0">
                <a:solidFill>
                  <a:schemeClr val="accent2"/>
                </a:solidFill>
              </a:rPr>
              <a:t/>
            </a:r>
            <a:br>
              <a:rPr lang="tr-TR" b="1" dirty="0">
                <a:solidFill>
                  <a:schemeClr val="accent2"/>
                </a:solidFill>
              </a:rPr>
            </a:br>
            <a:r>
              <a:rPr lang="tr-TR" b="1" dirty="0" smtClean="0">
                <a:solidFill>
                  <a:schemeClr val="accent2"/>
                </a:solidFill>
              </a:rPr>
              <a:t/>
            </a:r>
            <a:br>
              <a:rPr lang="tr-TR" b="1" dirty="0" smtClean="0">
                <a:solidFill>
                  <a:schemeClr val="accent2"/>
                </a:solidFill>
              </a:rPr>
            </a:br>
            <a:r>
              <a:rPr lang="tr-TR" b="1" dirty="0">
                <a:solidFill>
                  <a:schemeClr val="accent2"/>
                </a:solidFill>
              </a:rPr>
              <a:t/>
            </a:r>
            <a:br>
              <a:rPr lang="tr-TR" b="1" dirty="0">
                <a:solidFill>
                  <a:schemeClr val="accent2"/>
                </a:solidFill>
              </a:rPr>
            </a:br>
            <a:r>
              <a:rPr lang="tr-TR" sz="4400" b="1" dirty="0" smtClean="0">
                <a:solidFill>
                  <a:schemeClr val="accent2"/>
                </a:solidFill>
              </a:rPr>
              <a:t>Sağlıklı </a:t>
            </a:r>
            <a:r>
              <a:rPr lang="tr-TR" sz="4400" b="1" dirty="0">
                <a:solidFill>
                  <a:schemeClr val="accent2"/>
                </a:solidFill>
              </a:rPr>
              <a:t>Beslenin ve Düzenli </a:t>
            </a:r>
            <a:r>
              <a:rPr lang="tr-TR" sz="4400" b="1" dirty="0" smtClean="0">
                <a:solidFill>
                  <a:schemeClr val="accent2"/>
                </a:solidFill>
              </a:rPr>
              <a:t>Uyuyun</a:t>
            </a:r>
            <a:endParaRPr lang="tr-TR" sz="4400" dirty="0">
              <a:solidFill>
                <a:schemeClr val="accent2"/>
              </a:solidFill>
            </a:endParaRPr>
          </a:p>
        </p:txBody>
      </p:sp>
      <p:sp>
        <p:nvSpPr>
          <p:cNvPr id="3" name="İçerik Yer Tutucusu 2"/>
          <p:cNvSpPr>
            <a:spLocks noGrp="1"/>
          </p:cNvSpPr>
          <p:nvPr>
            <p:ph idx="1"/>
          </p:nvPr>
        </p:nvSpPr>
        <p:spPr>
          <a:xfrm>
            <a:off x="611560" y="2276872"/>
            <a:ext cx="3754760" cy="404772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tr-TR" dirty="0"/>
              <a:t>Beynimizin büyüklüğü vücudumuzun % 2’si kadar olmasına rağmen enerjimizin % 20’sini kullanır. Düzenli beslenmediğinizde,  aç olduğunuzda, beyniniz verimli çalışamaz sonuç olarak da dikkat ve odaklanma sorunları yaşarsınız.</a:t>
            </a:r>
          </a:p>
          <a:p>
            <a:endParaRPr lang="tr-TR" dirty="0"/>
          </a:p>
        </p:txBody>
      </p:sp>
      <p:pic>
        <p:nvPicPr>
          <p:cNvPr id="4" name="Picture 2" descr="C:\Users\Lenova\Desktop\indir.jf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2276872"/>
            <a:ext cx="3634091"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314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72816"/>
            <a:ext cx="8229600" cy="4551784"/>
          </a:xfrm>
        </p:spPr>
        <p:style>
          <a:lnRef idx="1">
            <a:schemeClr val="accent2"/>
          </a:lnRef>
          <a:fillRef idx="2">
            <a:schemeClr val="accent2"/>
          </a:fillRef>
          <a:effectRef idx="1">
            <a:schemeClr val="accent2"/>
          </a:effectRef>
          <a:fontRef idx="minor">
            <a:schemeClr val="dk1"/>
          </a:fontRef>
        </p:style>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Uyku</a:t>
            </a:r>
            <a:r>
              <a:rPr lang="tr-TR" dirty="0"/>
              <a:t>, yalnız sağlımız için değil, öğrenmemiz için de büyük öneme sahiptir. Çok çalışmak için dahi olsa çok geç yatmamalı, uykunuzu almalısınız. Uyku ihtiyacı karşılanmadığında beyin sağlıklı çalışmayacak ve öğrenme yetisinde azalma olacaktır.</a:t>
            </a:r>
          </a:p>
          <a:p>
            <a:pPr marL="0" indent="0">
              <a:buNone/>
            </a:pPr>
            <a:endParaRPr lang="tr-TR" dirty="0"/>
          </a:p>
        </p:txBody>
      </p:sp>
      <p:pic>
        <p:nvPicPr>
          <p:cNvPr id="6147" name="Picture 3" descr="C:\Users\Lenova\Desktop\5481_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5299" y="692696"/>
            <a:ext cx="4608512" cy="27857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314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271864"/>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tr-TR" b="1" dirty="0" smtClean="0">
                <a:solidFill>
                  <a:schemeClr val="accent2"/>
                </a:solidFill>
              </a:rPr>
              <a:t>Konuyu </a:t>
            </a:r>
            <a:r>
              <a:rPr lang="tr-TR" b="1" dirty="0">
                <a:solidFill>
                  <a:schemeClr val="accent2"/>
                </a:solidFill>
              </a:rPr>
              <a:t>Öğrendikten Sonra Test </a:t>
            </a:r>
            <a:r>
              <a:rPr lang="tr-TR" b="1" dirty="0" smtClean="0">
                <a:solidFill>
                  <a:schemeClr val="accent2"/>
                </a:solidFill>
              </a:rPr>
              <a:t>Çözün</a:t>
            </a:r>
          </a:p>
          <a:p>
            <a:pPr marL="0" indent="0">
              <a:buNone/>
            </a:pPr>
            <a:r>
              <a:rPr lang="tr-TR" b="1" dirty="0" smtClean="0"/>
              <a:t> Sevgili </a:t>
            </a:r>
            <a:r>
              <a:rPr lang="tr-TR" b="1" dirty="0"/>
              <a:t>öğrenciler, konuyu öğrenmeden test çözmek çok faydalı olmayacağı gibi testlerde fazla yanlışınız çıkacağı için motivasyonunuzun düşmesine de neden olacaktır. Bu nedenle önce konu tekrarı yapmak, sonra test çözmek daha verimli olacaktır.</a:t>
            </a:r>
          </a:p>
          <a:p>
            <a:endParaRPr lang="tr-TR" dirty="0"/>
          </a:p>
        </p:txBody>
      </p:sp>
      <p:pic>
        <p:nvPicPr>
          <p:cNvPr id="2050" name="Picture 2" descr="C:\Users\Lenova\Desktop\teog_sinav.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3933056"/>
            <a:ext cx="4968552" cy="23543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695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3968" y="1628800"/>
            <a:ext cx="4536504" cy="469580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a:solidFill>
                  <a:schemeClr val="accent2"/>
                </a:solidFill>
              </a:rPr>
              <a:t>Soruda Verilenlere Dikkat </a:t>
            </a:r>
            <a:r>
              <a:rPr lang="tr-TR" b="1" dirty="0" smtClean="0">
                <a:solidFill>
                  <a:schemeClr val="accent2"/>
                </a:solidFill>
              </a:rPr>
              <a:t>Edin</a:t>
            </a:r>
          </a:p>
          <a:p>
            <a:pPr marL="0" indent="0">
              <a:buNone/>
            </a:pPr>
            <a:r>
              <a:rPr lang="tr-TR" b="1" dirty="0" smtClean="0"/>
              <a:t>Verilen </a:t>
            </a:r>
            <a:r>
              <a:rPr lang="tr-TR" b="1" dirty="0"/>
              <a:t>bilgileri dikkatli okuyun. Altı çizili ve koyu yazılmış kelimelere dikkat edin.  Bazen, soruda kaçırdığınız küçük bir ayrıntı bile soruyu yanlış yapmanıza neden olabilir</a:t>
            </a:r>
            <a:r>
              <a:rPr lang="tr-TR" b="1" dirty="0" smtClean="0"/>
              <a:t>.</a:t>
            </a:r>
          </a:p>
          <a:p>
            <a:pPr marL="0" indent="0">
              <a:buNone/>
            </a:pPr>
            <a:endParaRPr lang="tr-TR" dirty="0"/>
          </a:p>
          <a:p>
            <a:endParaRPr lang="tr-TR" dirty="0"/>
          </a:p>
        </p:txBody>
      </p:sp>
      <p:pic>
        <p:nvPicPr>
          <p:cNvPr id="12291" name="Picture 3" descr="C:\Users\Lenova\Desktop\fizik8.jp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186772" y="2276872"/>
            <a:ext cx="3852664"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027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505584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tr-TR" b="1" dirty="0" smtClean="0">
                <a:solidFill>
                  <a:schemeClr val="accent2"/>
                </a:solidFill>
              </a:rPr>
              <a:t>Vurgulanan </a:t>
            </a:r>
            <a:r>
              <a:rPr lang="tr-TR" b="1" dirty="0">
                <a:solidFill>
                  <a:schemeClr val="accent2"/>
                </a:solidFill>
              </a:rPr>
              <a:t>Yerlere Dikkat </a:t>
            </a:r>
            <a:r>
              <a:rPr lang="tr-TR" b="1" dirty="0" smtClean="0">
                <a:solidFill>
                  <a:schemeClr val="accent2"/>
                </a:solidFill>
              </a:rPr>
              <a:t>Edin</a:t>
            </a:r>
          </a:p>
          <a:p>
            <a:pPr marL="0" indent="0">
              <a:buNone/>
            </a:pPr>
            <a:r>
              <a:rPr lang="tr-TR" b="1" dirty="0" smtClean="0"/>
              <a:t>Tamamen</a:t>
            </a:r>
            <a:r>
              <a:rPr lang="tr-TR" b="1" dirty="0"/>
              <a:t>, mutlaka, sadece, en az, en fazla, en önemli, her zaman, asla, yalnızca, değildir, ulaşılmaz, ilk, son v.b.  vurgulanan yerleri gözden kaçırmayın.</a:t>
            </a:r>
          </a:p>
          <a:p>
            <a:endParaRPr lang="tr-TR" dirty="0"/>
          </a:p>
        </p:txBody>
      </p:sp>
      <p:pic>
        <p:nvPicPr>
          <p:cNvPr id="8194" name="Picture 2" descr="C:\Users\Lenova\Desktop\NOT_+Devrik+cümlelerde+de+vurgu+yine+yüklemden+önceki+kelimededir..jp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1907704" y="3623934"/>
            <a:ext cx="4752528" cy="2708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396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27984" y="1268760"/>
            <a:ext cx="4258816" cy="505584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buNone/>
            </a:pPr>
            <a:r>
              <a:rPr lang="tr-TR" b="1" dirty="0" smtClean="0">
                <a:solidFill>
                  <a:schemeClr val="accent2"/>
                </a:solidFill>
              </a:rPr>
              <a:t>Sorulara </a:t>
            </a:r>
            <a:r>
              <a:rPr lang="tr-TR" b="1" dirty="0">
                <a:solidFill>
                  <a:schemeClr val="accent2"/>
                </a:solidFill>
              </a:rPr>
              <a:t>Ön Yargılı </a:t>
            </a:r>
            <a:r>
              <a:rPr lang="tr-TR" b="1" dirty="0" smtClean="0">
                <a:solidFill>
                  <a:schemeClr val="accent2"/>
                </a:solidFill>
              </a:rPr>
              <a:t>Yaklaşmayın</a:t>
            </a:r>
          </a:p>
          <a:p>
            <a:pPr marL="0" indent="0">
              <a:buNone/>
            </a:pPr>
            <a:r>
              <a:rPr lang="tr-TR" b="1" dirty="0" smtClean="0"/>
              <a:t>Sınavda </a:t>
            </a:r>
            <a:r>
              <a:rPr lang="tr-TR" b="1" dirty="0"/>
              <a:t>zor da, kolay da sorular olacaktır. Bu kadar kolay soru olmaz diyerek soruda bit yeniği aramayın. Kolay soruları küçümsemeyin. Unutmayın! Birçok başarılı öğrenci en kolay sorularda basit hatalar yapmaktadır. Bazen de zor gibi görünen sorular aslında çok kolay olabilir. Soruyu okumadan zor diyerek geçmeyin.</a:t>
            </a:r>
          </a:p>
          <a:p>
            <a:endParaRPr lang="tr-TR" dirty="0"/>
          </a:p>
        </p:txBody>
      </p:sp>
      <p:sp>
        <p:nvSpPr>
          <p:cNvPr id="4" name="29 Yuvarlatılmış Dikdörtgen"/>
          <p:cNvSpPr/>
          <p:nvPr/>
        </p:nvSpPr>
        <p:spPr>
          <a:xfrm>
            <a:off x="323528" y="1340768"/>
            <a:ext cx="3672408" cy="4824536"/>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Tree>
    <p:extLst>
      <p:ext uri="{BB962C8B-B14F-4D97-AF65-F5344CB8AC3E}">
        <p14:creationId xmlns:p14="http://schemas.microsoft.com/office/powerpoint/2010/main" xmlns="" val="379008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4690864" cy="512784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r>
              <a:rPr lang="tr-TR" b="1" dirty="0" smtClean="0">
                <a:solidFill>
                  <a:schemeClr val="accent2"/>
                </a:solidFill>
              </a:rPr>
              <a:t>Uzun </a:t>
            </a:r>
            <a:r>
              <a:rPr lang="tr-TR" b="1" dirty="0">
                <a:solidFill>
                  <a:schemeClr val="accent2"/>
                </a:solidFill>
              </a:rPr>
              <a:t>Soruları </a:t>
            </a:r>
            <a:r>
              <a:rPr lang="tr-TR" b="1" dirty="0" smtClean="0">
                <a:solidFill>
                  <a:schemeClr val="accent2"/>
                </a:solidFill>
              </a:rPr>
              <a:t>Atlamayın</a:t>
            </a:r>
          </a:p>
          <a:p>
            <a:pPr marL="0" indent="0">
              <a:buNone/>
            </a:pPr>
            <a:r>
              <a:rPr lang="tr-TR" b="1" dirty="0" smtClean="0"/>
              <a:t>Sorunun </a:t>
            </a:r>
            <a:r>
              <a:rPr lang="tr-TR" b="1" dirty="0"/>
              <a:t>uzun olması, zor olduğu anlamına gelmez. Soruyu sadece uzun olduğu için atlamayın. Bazı uzun sorular da çok kolay olabilir</a:t>
            </a:r>
            <a:r>
              <a:rPr lang="tr-TR" b="1" dirty="0" smtClean="0"/>
              <a:t>.</a:t>
            </a:r>
          </a:p>
          <a:p>
            <a:pPr marL="0" indent="0">
              <a:buNone/>
            </a:pPr>
            <a:endParaRPr lang="tr-TR" b="1" dirty="0"/>
          </a:p>
          <a:p>
            <a:pPr marL="0" indent="0">
              <a:buNone/>
            </a:pPr>
            <a:r>
              <a:rPr lang="tr-TR" b="1" dirty="0" smtClean="0">
                <a:solidFill>
                  <a:schemeClr val="accent2"/>
                </a:solidFill>
              </a:rPr>
              <a:t>Soruya </a:t>
            </a:r>
            <a:r>
              <a:rPr lang="tr-TR" b="1" dirty="0">
                <a:solidFill>
                  <a:schemeClr val="accent2"/>
                </a:solidFill>
              </a:rPr>
              <a:t>Yorum </a:t>
            </a:r>
            <a:r>
              <a:rPr lang="tr-TR" b="1" dirty="0" smtClean="0">
                <a:solidFill>
                  <a:schemeClr val="accent2"/>
                </a:solidFill>
              </a:rPr>
              <a:t>Katmayın</a:t>
            </a:r>
          </a:p>
          <a:p>
            <a:pPr marL="0" indent="0">
              <a:buNone/>
            </a:pPr>
            <a:r>
              <a:rPr lang="tr-TR" b="1" dirty="0"/>
              <a:t> Soruda ne soruluyorsa ona odaklanın. Sorunun yanlış olduğu veya bu kadar kolay olamayacağını düşünüp sorudan uzaklaşmayın.</a:t>
            </a:r>
          </a:p>
          <a:p>
            <a:endParaRPr lang="tr-TR" dirty="0"/>
          </a:p>
        </p:txBody>
      </p:sp>
      <p:pic>
        <p:nvPicPr>
          <p:cNvPr id="9218" name="Picture 2" descr="C:\Users\Lenova\Desktop\1b.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5288908" y="1268760"/>
            <a:ext cx="3190875"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9624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239</TotalTime>
  <Words>381</Words>
  <Application>Microsoft Office PowerPoint</Application>
  <PresentationFormat>Ekran Gösterisi (4:3)</PresentationFormat>
  <Paragraphs>73</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Akış</vt:lpstr>
      <vt:lpstr>TEST ÇÖZME TEKNİKLERİ</vt:lpstr>
      <vt:lpstr>         Etkili Test Çözme Teknikleri </vt:lpstr>
      <vt:lpstr>         Sağlıklı Beslenin ve Düzenli Uyuyun</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ÇÖZME TEKNİKLERİ</dc:title>
  <dc:creator>Lenova</dc:creator>
  <cp:lastModifiedBy>Kozan Ram</cp:lastModifiedBy>
  <cp:revision>22</cp:revision>
  <dcterms:created xsi:type="dcterms:W3CDTF">2021-10-11T07:12:51Z</dcterms:created>
  <dcterms:modified xsi:type="dcterms:W3CDTF">2022-09-30T07:29:14Z</dcterms:modified>
</cp:coreProperties>
</file>